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59"/>
  </p:notesMasterIdLst>
  <p:handoutMasterIdLst>
    <p:handoutMasterId r:id="rId60"/>
  </p:handoutMasterIdLst>
  <p:sldIdLst>
    <p:sldId id="324" r:id="rId3"/>
    <p:sldId id="351" r:id="rId4"/>
    <p:sldId id="352" r:id="rId5"/>
    <p:sldId id="354" r:id="rId6"/>
    <p:sldId id="355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438" r:id="rId17"/>
    <p:sldId id="439" r:id="rId18"/>
    <p:sldId id="440" r:id="rId19"/>
    <p:sldId id="441" r:id="rId20"/>
    <p:sldId id="442" r:id="rId21"/>
    <p:sldId id="443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36" r:id="rId56"/>
    <p:sldId id="437" r:id="rId57"/>
    <p:sldId id="348" r:id="rId58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 varScale="1">
        <p:scale>
          <a:sx n="66" d="100"/>
          <a:sy n="66" d="100"/>
        </p:scale>
        <p:origin x="544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12/10/2020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12/10/2020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6708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471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807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44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982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28083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1759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4243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10931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507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Data Mining_Rusdah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102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5442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Data Mining_Rusdah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276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853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0630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043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2901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1736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2146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738188"/>
            <a:ext cx="6545262" cy="3683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057" y="4666450"/>
            <a:ext cx="4938440" cy="442280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60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" name="Image" r:id="rId3" imgW="4330159" imgH="6146032" progId="">
                  <p:embed/>
                </p:oleObj>
              </mc:Choice>
              <mc:Fallback>
                <p:oleObj name="Image" r:id="rId3" imgW="4330159" imgH="6146032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" name="Image" r:id="rId5" imgW="2526984" imgH="3428571" progId="">
                  <p:embed/>
                </p:oleObj>
              </mc:Choice>
              <mc:Fallback>
                <p:oleObj name="Image" r:id="rId5" imgW="2526984" imgH="3428571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" name="Image" r:id="rId16" imgW="4330159" imgH="6146032" progId="">
                  <p:embed/>
                </p:oleObj>
              </mc:Choice>
              <mc:Fallback>
                <p:oleObj name="Image" r:id="rId16" imgW="4330159" imgH="6146032" progId="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10/12/2020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7.wmf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en-US" sz="4400" b="1" dirty="0" smtClean="0">
                <a:latin typeface="+mj-lt"/>
              </a:rPr>
              <a:t>PENAMBANGAN DATA</a:t>
            </a:r>
            <a:endParaRPr lang="id-ID" sz="4400" b="1" dirty="0" smtClean="0">
              <a:latin typeface="+mj-lt"/>
            </a:endParaRPr>
          </a:p>
          <a:p>
            <a:r>
              <a:rPr lang="id-ID" sz="3600" b="1" dirty="0" smtClean="0">
                <a:latin typeface="+mj-lt"/>
              </a:rPr>
              <a:t>[ K</a:t>
            </a:r>
            <a:r>
              <a:rPr lang="en-US" sz="3600" b="1" dirty="0" smtClean="0">
                <a:latin typeface="+mj-lt"/>
              </a:rPr>
              <a:t>P368</a:t>
            </a:r>
            <a:r>
              <a:rPr lang="id-ID" sz="3600" b="1" dirty="0" smtClean="0">
                <a:latin typeface="+mj-lt"/>
              </a:rPr>
              <a:t> / </a:t>
            </a:r>
            <a:r>
              <a:rPr lang="en-US" sz="3600" b="1" dirty="0" smtClean="0">
                <a:latin typeface="+mj-lt"/>
              </a:rPr>
              <a:t>3</a:t>
            </a:r>
            <a:r>
              <a:rPr lang="id-ID" sz="3600" b="1" dirty="0" smtClean="0">
                <a:latin typeface="+mj-lt"/>
              </a:rPr>
              <a:t> SKS ]</a:t>
            </a:r>
            <a:endParaRPr lang="id-ID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pPr lvl="1"/>
            <a:r>
              <a:rPr lang="en-US" dirty="0" smtClean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 smtClean="0"/>
              <a:t>Nominal attribute: distinctness</a:t>
            </a:r>
          </a:p>
          <a:p>
            <a:pPr lvl="1"/>
            <a:r>
              <a:rPr lang="en-US" dirty="0" smtClean="0"/>
              <a:t>Ordinal attribute: distinctness &amp; order</a:t>
            </a:r>
          </a:p>
          <a:p>
            <a:pPr lvl="1"/>
            <a:r>
              <a:rPr lang="en-US" dirty="0" smtClean="0"/>
              <a:t>Interval attribute: distinctness, order &amp; meaningful differences</a:t>
            </a:r>
          </a:p>
          <a:p>
            <a:pPr lvl="1"/>
            <a:r>
              <a:rPr lang="en-US" dirty="0" smtClean="0"/>
              <a:t>Ratio attribute: all 4 properties/operations</a:t>
            </a:r>
          </a:p>
        </p:txBody>
      </p:sp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Attribute Values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5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95400" y="1295400"/>
            <a:ext cx="11017224" cy="5181600"/>
          </a:xfrm>
        </p:spPr>
        <p:txBody>
          <a:bodyPr/>
          <a:lstStyle/>
          <a:p>
            <a:r>
              <a:rPr lang="en-US" dirty="0" smtClean="0"/>
              <a:t>Is it physically meaningful to say that a temperature of 10 </a:t>
            </a:r>
            <a:r>
              <a:rPr lang="en-US" dirty="0" smtClean="0">
                <a:latin typeface="Sylfaen" pitchFamily="18" charset="0"/>
              </a:rPr>
              <a:t>°</a:t>
            </a:r>
            <a:r>
              <a:rPr lang="en-US" dirty="0" smtClean="0"/>
              <a:t> is twice that of 5</a:t>
            </a:r>
            <a:r>
              <a:rPr lang="en-US" dirty="0" smtClean="0">
                <a:latin typeface="Sylfaen" pitchFamily="18" charset="0"/>
              </a:rPr>
              <a:t>° </a:t>
            </a:r>
            <a:r>
              <a:rPr lang="en-US" dirty="0" smtClean="0"/>
              <a:t>on </a:t>
            </a:r>
          </a:p>
          <a:p>
            <a:pPr lvl="1"/>
            <a:r>
              <a:rPr lang="en-US" dirty="0" smtClean="0"/>
              <a:t>the Celsius scale?</a:t>
            </a:r>
          </a:p>
          <a:p>
            <a:pPr lvl="1"/>
            <a:r>
              <a:rPr lang="en-US" dirty="0" smtClean="0"/>
              <a:t>the Fahrenheit scale?</a:t>
            </a:r>
          </a:p>
          <a:p>
            <a:pPr lvl="1"/>
            <a:r>
              <a:rPr lang="en-US" dirty="0" smtClean="0"/>
              <a:t>the Kelvin scale?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Consider measuring the height above average</a:t>
            </a:r>
          </a:p>
          <a:p>
            <a:pPr lvl="1"/>
            <a:r>
              <a:rPr lang="en-US" dirty="0" smtClean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 smtClean="0"/>
              <a:t>Is this situation analogous to that of temperature?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 Between Ratio and Interval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74226"/>
              </p:ext>
            </p:extLst>
          </p:nvPr>
        </p:nvGraphicFramePr>
        <p:xfrm>
          <a:off x="1343472" y="1340768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10242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340768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839416" y="764704"/>
            <a:ext cx="10369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bg1"/>
                </a:solidFill>
              </a:rPr>
              <a:t>This categorization of attributes is due to S. S. Stevens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44239"/>
              </p:ext>
            </p:extLst>
          </p:nvPr>
        </p:nvGraphicFramePr>
        <p:xfrm>
          <a:off x="1487488" y="1412776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11266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12776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767408" y="764704"/>
            <a:ext cx="10369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bg1"/>
                </a:solidFill>
              </a:rPr>
              <a:t>This categorization of attributes is due to S. S. Stevens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7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and Continuous Attributes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3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95400" y="1340768"/>
            <a:ext cx="1094521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Only presence (a non-zero attribute value) is regarded as important</a:t>
            </a:r>
          </a:p>
          <a:p>
            <a:pPr marL="1311275" lvl="2" indent="-396875"/>
            <a:r>
              <a:rPr lang="en-US" sz="1800" kern="0" dirty="0" smtClean="0"/>
              <a:t>Words present in documents</a:t>
            </a:r>
          </a:p>
          <a:p>
            <a:pPr marL="1311275" lvl="2" indent="-396875"/>
            <a:r>
              <a:rPr lang="en-US" sz="1800" kern="0" dirty="0" smtClean="0"/>
              <a:t>Items present in customer transactions</a:t>
            </a:r>
          </a:p>
          <a:p>
            <a:pPr marL="1311275" lvl="2" indent="-396875"/>
            <a:endParaRPr lang="en-US" sz="1800" kern="0" dirty="0" smtClean="0"/>
          </a:p>
          <a:p>
            <a:r>
              <a:rPr lang="en-US" sz="2400" kern="0" dirty="0" smtClean="0"/>
              <a:t>If we met a friend in the grocery store would we ever say the following?</a:t>
            </a:r>
            <a:br>
              <a:rPr lang="en-US" sz="2400" kern="0" dirty="0" smtClean="0"/>
            </a:br>
            <a:r>
              <a:rPr lang="en-US" sz="1000" kern="0" dirty="0" smtClean="0"/>
              <a:t/>
            </a:r>
            <a:br>
              <a:rPr lang="en-US" sz="1000" kern="0" dirty="0" smtClean="0"/>
            </a:br>
            <a:r>
              <a:rPr lang="en-US" sz="2400" i="1" kern="0" dirty="0" smtClean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kern="0" dirty="0" smtClean="0">
              <a:latin typeface="Times New Roman" pitchFamily="18" charset="0"/>
            </a:endParaRPr>
          </a:p>
          <a:p>
            <a:r>
              <a:rPr lang="en-US" sz="2400" kern="0" dirty="0" smtClean="0"/>
              <a:t>We need two asymmetric binary attributes to represent one ordinary binary attribute</a:t>
            </a:r>
          </a:p>
          <a:p>
            <a:pPr lvl="1"/>
            <a:r>
              <a:rPr lang="en-US" sz="2200" kern="0" dirty="0" smtClean="0"/>
              <a:t>Association analysis uses asymmetric attributes</a:t>
            </a:r>
          </a:p>
          <a:p>
            <a:pPr lvl="1"/>
            <a:endParaRPr lang="en-US" sz="2200" kern="0" dirty="0" smtClean="0"/>
          </a:p>
          <a:p>
            <a:r>
              <a:rPr lang="en-US" sz="2600" kern="0" dirty="0" smtClean="0"/>
              <a:t>Asymmetric attributes typically arise from objects that are sets</a:t>
            </a:r>
            <a:endParaRPr lang="en-US" sz="2600" kern="0" dirty="0">
              <a:solidFill>
                <a:srgbClr val="CC66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56673" y="654967"/>
            <a:ext cx="11335327" cy="685801"/>
          </a:xfrm>
        </p:spPr>
        <p:txBody>
          <a:bodyPr/>
          <a:lstStyle/>
          <a:p>
            <a:r>
              <a:rPr lang="en-US" dirty="0" smtClean="0"/>
              <a:t>Asymmetric Attributes</a:t>
            </a:r>
          </a:p>
        </p:txBody>
      </p:sp>
    </p:spTree>
    <p:extLst>
      <p:ext uri="{BB962C8B-B14F-4D97-AF65-F5344CB8AC3E}">
        <p14:creationId xmlns:p14="http://schemas.microsoft.com/office/powerpoint/2010/main" val="368568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295400"/>
            <a:ext cx="1116124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err="1" smtClean="0"/>
              <a:t>Velleman</a:t>
            </a:r>
            <a:r>
              <a:rPr lang="en-US" sz="2400" kern="0" dirty="0" smtClean="0"/>
              <a:t>, Paul F., and Leland Wilkinson. "Nominal, ordinal, interval, and ratio typologies are misleading." The American Statistician 47, no. 1 (1993): 65-72.</a:t>
            </a:r>
          </a:p>
          <a:p>
            <a:endParaRPr lang="en-US" sz="2400" kern="0" dirty="0" smtClean="0"/>
          </a:p>
          <a:p>
            <a:r>
              <a:rPr lang="en-US" sz="2400" kern="0" dirty="0" err="1" smtClean="0"/>
              <a:t>Mosteller</a:t>
            </a:r>
            <a:r>
              <a:rPr lang="en-US" sz="2400" kern="0" dirty="0" smtClean="0"/>
              <a:t>, Frederick, and John W. Tukey. "Data analysis and regression. A second course in statistics." Addison-Wesley Series in Behavioral Science: Quantitative Methods, Reading, Mass.: Addison-Wesley, 1977.</a:t>
            </a:r>
          </a:p>
          <a:p>
            <a:endParaRPr lang="en-US" sz="2400" kern="0" dirty="0" smtClean="0"/>
          </a:p>
          <a:p>
            <a:r>
              <a:rPr lang="en-US" sz="2400" kern="0" dirty="0" smtClean="0"/>
              <a:t>Chrisman, Nicholas R. "Rethinking levels of measurement for </a:t>
            </a:r>
            <a:r>
              <a:rPr lang="en-US" sz="2400" kern="0" dirty="0" err="1" smtClean="0"/>
              <a:t>cartography."Cartography</a:t>
            </a:r>
            <a:r>
              <a:rPr lang="en-US" sz="2400" kern="0" dirty="0" smtClean="0"/>
              <a:t> and Geographic Information Systems 25, no. 4 (1998): 231-242. </a:t>
            </a:r>
          </a:p>
          <a:p>
            <a:endParaRPr lang="en-US" sz="2400" kern="0" dirty="0" smtClean="0"/>
          </a:p>
          <a:p>
            <a:endParaRPr lang="en-US" sz="2400" kern="0" dirty="0" smtClean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kern="0" dirty="0"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56673" y="609599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Some Extensions and Critiques</a:t>
            </a:r>
          </a:p>
        </p:txBody>
      </p:sp>
    </p:spTree>
    <p:extLst>
      <p:ext uri="{BB962C8B-B14F-4D97-AF65-F5344CB8AC3E}">
        <p14:creationId xmlns:p14="http://schemas.microsoft.com/office/powerpoint/2010/main" val="276262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338267"/>
            <a:ext cx="1101722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Incomplete </a:t>
            </a:r>
          </a:p>
          <a:p>
            <a:pPr lvl="1"/>
            <a:r>
              <a:rPr lang="en-US" sz="2000" kern="0" dirty="0" smtClean="0"/>
              <a:t>Asymmetric binary</a:t>
            </a:r>
          </a:p>
          <a:p>
            <a:pPr lvl="1"/>
            <a:r>
              <a:rPr lang="en-US" sz="2000" kern="0" dirty="0" smtClean="0"/>
              <a:t>Cyclical</a:t>
            </a:r>
          </a:p>
          <a:p>
            <a:pPr lvl="1"/>
            <a:r>
              <a:rPr lang="en-US" sz="2000" kern="0" dirty="0" smtClean="0"/>
              <a:t>Multivariate</a:t>
            </a:r>
          </a:p>
          <a:p>
            <a:pPr lvl="1"/>
            <a:r>
              <a:rPr lang="en-US" sz="2000" kern="0" dirty="0" smtClean="0"/>
              <a:t>Partially ordered</a:t>
            </a:r>
          </a:p>
          <a:p>
            <a:pPr lvl="1"/>
            <a:r>
              <a:rPr lang="en-US" sz="2000" kern="0" dirty="0" smtClean="0"/>
              <a:t>Partial membership</a:t>
            </a:r>
          </a:p>
          <a:p>
            <a:pPr lvl="1"/>
            <a:r>
              <a:rPr lang="en-US" sz="2000" kern="0" dirty="0" smtClean="0"/>
              <a:t>Relationships between the data</a:t>
            </a:r>
          </a:p>
          <a:p>
            <a:pPr lvl="1"/>
            <a:endParaRPr lang="en-US" sz="2000" kern="0" dirty="0" smtClean="0"/>
          </a:p>
          <a:p>
            <a:r>
              <a:rPr lang="en-US" sz="2400" kern="0" dirty="0" smtClean="0"/>
              <a:t>Real data is approximate and noisy</a:t>
            </a:r>
          </a:p>
          <a:p>
            <a:pPr lvl="1"/>
            <a:r>
              <a:rPr lang="en-US" sz="2000" kern="0" dirty="0" smtClean="0"/>
              <a:t>This can complicate recognition of the proper attribute type</a:t>
            </a:r>
          </a:p>
          <a:p>
            <a:pPr lvl="1"/>
            <a:r>
              <a:rPr lang="en-US" sz="2000" kern="0" dirty="0" smtClean="0"/>
              <a:t>Treating one attribute type as another may be approximately correct</a:t>
            </a:r>
          </a:p>
          <a:p>
            <a:pPr lvl="1"/>
            <a:endParaRPr lang="en-US" sz="2000" kern="0" dirty="0" smtClean="0"/>
          </a:p>
          <a:p>
            <a:pPr marL="457200" lvl="1" indent="0">
              <a:buFont typeface="Wingdings" pitchFamily="2" charset="2"/>
              <a:buNone/>
            </a:pPr>
            <a:endParaRPr lang="en-US" sz="2000" kern="0" dirty="0" smtClean="0"/>
          </a:p>
          <a:p>
            <a:pPr lvl="2" indent="233363"/>
            <a:endParaRPr lang="en-US" sz="1600" kern="0" dirty="0" smtClean="0"/>
          </a:p>
          <a:p>
            <a:pPr lvl="2" indent="233363"/>
            <a:endParaRPr lang="en-US" sz="1600" kern="0" dirty="0" smtClean="0"/>
          </a:p>
          <a:p>
            <a:pPr lvl="1"/>
            <a:endParaRPr lang="en-US" sz="2000" kern="0" dirty="0" smtClean="0"/>
          </a:p>
          <a:p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38199" y="654967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Critiques</a:t>
            </a:r>
          </a:p>
        </p:txBody>
      </p:sp>
    </p:spTree>
    <p:extLst>
      <p:ext uri="{BB962C8B-B14F-4D97-AF65-F5344CB8AC3E}">
        <p14:creationId xmlns:p14="http://schemas.microsoft.com/office/powerpoint/2010/main" val="247505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275827"/>
            <a:ext cx="1094521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Not a good guide for statistical analysis</a:t>
            </a:r>
          </a:p>
          <a:p>
            <a:pPr lvl="1"/>
            <a:r>
              <a:rPr lang="en-US" kern="0" dirty="0" smtClean="0"/>
              <a:t>May unnecessarily restrict operations and results </a:t>
            </a:r>
          </a:p>
          <a:p>
            <a:pPr marL="1262063" lvl="2" indent="-347663"/>
            <a:r>
              <a:rPr lang="en-US" kern="0" dirty="0" smtClean="0"/>
              <a:t>Statistical analysis is often approximate</a:t>
            </a:r>
          </a:p>
          <a:p>
            <a:pPr marL="1262063" lvl="2" indent="-347663"/>
            <a:r>
              <a:rPr lang="en-US" kern="0" dirty="0" smtClean="0"/>
              <a:t>Thus, for example, using interval analysis for ordinal values may be justified</a:t>
            </a:r>
          </a:p>
          <a:p>
            <a:pPr lvl="1"/>
            <a:r>
              <a:rPr lang="en-US" kern="0" dirty="0" smtClean="0"/>
              <a:t>Transformations are common but don’t preserve scales</a:t>
            </a:r>
          </a:p>
          <a:p>
            <a:pPr marL="1262063" lvl="2" indent="-347663"/>
            <a:r>
              <a:rPr lang="en-US" kern="0" dirty="0" smtClean="0"/>
              <a:t>Can transform data to a new scale with better statistical properties</a:t>
            </a:r>
          </a:p>
          <a:p>
            <a:pPr marL="1262063" lvl="2" indent="-347663"/>
            <a:r>
              <a:rPr lang="en-US" kern="0" dirty="0" smtClean="0"/>
              <a:t>Many statistical analyses depend only on the distribution</a:t>
            </a:r>
            <a:endParaRPr lang="en-US" kern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767408" y="590026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Critiques  …</a:t>
            </a:r>
          </a:p>
        </p:txBody>
      </p:sp>
    </p:spTree>
    <p:extLst>
      <p:ext uri="{BB962C8B-B14F-4D97-AF65-F5344CB8AC3E}">
        <p14:creationId xmlns:p14="http://schemas.microsoft.com/office/powerpoint/2010/main" val="16866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95400" y="1340768"/>
            <a:ext cx="943304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smtClean="0"/>
              <a:t>ID numbers </a:t>
            </a:r>
          </a:p>
          <a:p>
            <a:pPr lvl="1"/>
            <a:r>
              <a:rPr lang="en-US" sz="2000" kern="0" smtClean="0"/>
              <a:t>Nominal, ordinal, or interval?</a:t>
            </a:r>
          </a:p>
          <a:p>
            <a:pPr lvl="1"/>
            <a:endParaRPr lang="en-US" sz="2000" kern="0" smtClean="0"/>
          </a:p>
          <a:p>
            <a:pPr lvl="1"/>
            <a:endParaRPr lang="en-US" sz="2000" kern="0" smtClean="0"/>
          </a:p>
          <a:p>
            <a:r>
              <a:rPr lang="en-US" sz="2400" kern="0" smtClean="0"/>
              <a:t>Number of cylinders in an automobile engine </a:t>
            </a:r>
          </a:p>
          <a:p>
            <a:pPr lvl="1"/>
            <a:r>
              <a:rPr lang="en-US" sz="2000" kern="0" smtClean="0"/>
              <a:t>Nominal, ordinal, or ratio?</a:t>
            </a:r>
          </a:p>
          <a:p>
            <a:pPr lvl="1"/>
            <a:endParaRPr lang="en-US" sz="2000" kern="0" smtClean="0"/>
          </a:p>
          <a:p>
            <a:pPr lvl="1"/>
            <a:endParaRPr lang="en-US" sz="2000" kern="0" smtClean="0"/>
          </a:p>
          <a:p>
            <a:r>
              <a:rPr lang="en-US" sz="2400" kern="0" smtClean="0"/>
              <a:t>Biased Scale </a:t>
            </a:r>
          </a:p>
          <a:p>
            <a:pPr lvl="1"/>
            <a:r>
              <a:rPr lang="en-US" sz="2000" kern="0" smtClean="0"/>
              <a:t>Interval or Ratio</a:t>
            </a:r>
          </a:p>
          <a:p>
            <a:pPr lvl="1"/>
            <a:endParaRPr lang="en-US" sz="2000" kern="0" smtClean="0"/>
          </a:p>
          <a:p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767408" y="654967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More Complicated Examples</a:t>
            </a:r>
          </a:p>
        </p:txBody>
      </p:sp>
    </p:spTree>
    <p:extLst>
      <p:ext uri="{BB962C8B-B14F-4D97-AF65-F5344CB8AC3E}">
        <p14:creationId xmlns:p14="http://schemas.microsoft.com/office/powerpoint/2010/main" val="153018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 smtClean="0"/>
              <a:t>Pertemuan </a:t>
            </a:r>
            <a:r>
              <a:rPr lang="en-US" sz="2800" dirty="0" smtClean="0"/>
              <a:t>3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</a:rPr>
              <a:t>DATA DAN DATA PRE-PROCESSING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392" y="1030506"/>
            <a:ext cx="1137726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2000" kern="0" dirty="0" smtClean="0"/>
          </a:p>
          <a:p>
            <a:r>
              <a:rPr lang="en-US" kern="0" dirty="0" smtClean="0"/>
              <a:t>The types of operations you choose should be “meaningful” for the type of data you have</a:t>
            </a:r>
          </a:p>
          <a:p>
            <a:pPr lvl="1"/>
            <a:r>
              <a:rPr lang="en-US" kern="0" dirty="0" smtClean="0"/>
              <a:t>Distinctness, order, meaningful intervals, and meaningful ratios are only four properties of data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The data type you see – often numbers or strings – may not capture all the properties or may suggest properties that are not there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Analysis may depend on these other properties of the data</a:t>
            </a:r>
          </a:p>
          <a:p>
            <a:pPr lvl="2" indent="233363"/>
            <a:r>
              <a:rPr lang="en-US" kern="0" dirty="0" smtClean="0"/>
              <a:t>Many statistical analyses depend only on the distribution</a:t>
            </a:r>
          </a:p>
          <a:p>
            <a:pPr lvl="2" indent="233363"/>
            <a:endParaRPr lang="en-US" kern="0" dirty="0" smtClean="0"/>
          </a:p>
          <a:p>
            <a:pPr lvl="1"/>
            <a:r>
              <a:rPr lang="en-US" kern="0" dirty="0" smtClean="0"/>
              <a:t>Many times what is meaningful is measured by statistical significance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But in the end, what is meaningful is measured by the domain</a:t>
            </a:r>
          </a:p>
          <a:p>
            <a:pPr lvl="1"/>
            <a:endParaRPr lang="en-US" kern="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white">
          <a:xfrm>
            <a:off x="849066" y="651969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Key Messages for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377096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7"/>
          <p:cNvSpPr>
            <a:spLocks noGrp="1" noChangeArrowheads="1"/>
          </p:cNvSpPr>
          <p:nvPr>
            <p:ph idx="1"/>
          </p:nvPr>
        </p:nvSpPr>
        <p:spPr>
          <a:xfrm>
            <a:off x="623392" y="1340768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7408" y="654968"/>
            <a:ext cx="8585200" cy="685800"/>
          </a:xfrm>
        </p:spPr>
        <p:txBody>
          <a:bodyPr/>
          <a:lstStyle/>
          <a:p>
            <a:r>
              <a:rPr lang="en-US" dirty="0" smtClean="0"/>
              <a:t>Types of data sets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333500"/>
            <a:ext cx="11233248" cy="5029200"/>
          </a:xfrm>
          <a:noFill/>
        </p:spPr>
        <p:txBody>
          <a:bodyPr>
            <a:normAutofit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647700"/>
            <a:ext cx="8585200" cy="685800"/>
          </a:xfrm>
        </p:spPr>
        <p:txBody>
          <a:bodyPr/>
          <a:lstStyle/>
          <a:p>
            <a:r>
              <a:rPr lang="en-US" sz="2800" dirty="0"/>
              <a:t>Important Characteristics of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4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idx="1"/>
          </p:nvPr>
        </p:nvSpPr>
        <p:spPr>
          <a:xfrm>
            <a:off x="623392" y="1296805"/>
            <a:ext cx="1116220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Data </a:t>
            </a: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456131"/>
              </p:ext>
            </p:extLst>
          </p:nvPr>
        </p:nvGraphicFramePr>
        <p:xfrm>
          <a:off x="3935760" y="2564904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760" y="2564904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1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695400" y="1321412"/>
            <a:ext cx="110902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Matrix 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636815"/>
              </p:ext>
            </p:extLst>
          </p:nvPr>
        </p:nvGraphicFramePr>
        <p:xfrm>
          <a:off x="2359856" y="4581128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856" y="4581128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6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Data</a:t>
            </a:r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2209801" y="3048001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184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3048001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7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Data</a:t>
            </a:r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3276601" y="3641726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3641726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3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8"/>
          <p:cNvSpPr>
            <a:spLocks noGrp="1" noChangeArrowheads="1"/>
          </p:cNvSpPr>
          <p:nvPr>
            <p:ph idx="1"/>
          </p:nvPr>
        </p:nvSpPr>
        <p:spPr>
          <a:xfrm>
            <a:off x="623392" y="1268932"/>
            <a:ext cx="11089232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676400" y="1676401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1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028527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1905001" y="4191001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204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4191001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1524001" y="5943601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sz="2000"/>
              <a:t>Benzene Molecule: C6H6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8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Sequences of transactions</a:t>
            </a:r>
          </a:p>
        </p:txBody>
      </p:sp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6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3946526" y="5486401"/>
            <a:ext cx="2682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4518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4038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4648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5105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3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Genomic sequence data</a:t>
            </a:r>
          </a:p>
        </p:txBody>
      </p:sp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3124201" y="1676401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1676401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7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memahami berbagai bentuk data dan proses mempersiapkan data (data preprocessing)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39816" y="174615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623392" y="1326043"/>
            <a:ext cx="7886700" cy="5334000"/>
          </a:xfrm>
        </p:spPr>
        <p:txBody>
          <a:bodyPr/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4191000" y="266700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1991544" y="3506927"/>
            <a:ext cx="266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/>
              <a:t>Average Monthly Temperature of land and ocean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02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/>
              <a:t>“</a:t>
            </a:r>
            <a:r>
              <a:rPr lang="en-US" sz="2400" dirty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1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kinds of data quality problems?</a:t>
            </a:r>
          </a:p>
          <a:p>
            <a:r>
              <a:rPr lang="en-US" dirty="0" smtClean="0"/>
              <a:t>How can we detect problems with the data? </a:t>
            </a:r>
          </a:p>
          <a:p>
            <a:r>
              <a:rPr lang="en-US" dirty="0" smtClean="0"/>
              <a:t>What can we do about these problems? 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Examples of data quality problems: </a:t>
            </a:r>
          </a:p>
          <a:p>
            <a:pPr lvl="1"/>
            <a:r>
              <a:rPr lang="en-US" dirty="0" smtClean="0"/>
              <a:t>Noise and outliers </a:t>
            </a:r>
          </a:p>
          <a:p>
            <a:pPr lvl="1"/>
            <a:r>
              <a:rPr lang="en-US" dirty="0" smtClean="0"/>
              <a:t>Missing values </a:t>
            </a:r>
          </a:p>
          <a:p>
            <a:pPr lvl="1"/>
            <a:r>
              <a:rPr lang="en-US" dirty="0" smtClean="0"/>
              <a:t>Duplicate data </a:t>
            </a:r>
          </a:p>
          <a:p>
            <a:pPr lvl="1"/>
            <a:r>
              <a:rPr lang="en-US" dirty="0" smtClean="0"/>
              <a:t>Wrong data</a:t>
            </a:r>
          </a:p>
        </p:txBody>
      </p:sp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4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9"/>
          <p:cNvSpPr>
            <a:spLocks noGrp="1" noChangeArrowheads="1"/>
          </p:cNvSpPr>
          <p:nvPr>
            <p:ph idx="1"/>
          </p:nvPr>
        </p:nvSpPr>
        <p:spPr>
          <a:xfrm>
            <a:off x="695400" y="1354480"/>
            <a:ext cx="10945216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For objects, noise is an extraneous object</a:t>
            </a:r>
          </a:p>
          <a:p>
            <a:r>
              <a:rPr lang="en-US" sz="2600" dirty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1600201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6019802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590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6248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8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Credit card fraud</a:t>
            </a:r>
          </a:p>
          <a:p>
            <a:pPr lvl="2"/>
            <a:r>
              <a:rPr lang="en-US" dirty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/>
          </a:p>
          <a:p>
            <a:r>
              <a:rPr lang="en-US" dirty="0" smtClean="0"/>
              <a:t>Causes?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Outliers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7315200" y="25161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9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4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Informative or non-ignorable </a:t>
            </a:r>
            <a:r>
              <a:rPr lang="en-US" dirty="0" err="1" smtClean="0"/>
              <a:t>missingness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Not possible to know the situation from the data</a:t>
            </a: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3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Same person with multiple email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should duplicate data not be removed?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Duplicate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9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3.2 Data Preprocessing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7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CRISP-DM</a:t>
            </a:r>
            <a:endParaRPr lang="id-ID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250" t="29259" r="20833" b="17408"/>
          <a:stretch/>
        </p:blipFill>
        <p:spPr>
          <a:xfrm>
            <a:off x="1600201" y="1656899"/>
            <a:ext cx="8958877" cy="3957296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8915400" y="4759062"/>
            <a:ext cx="762000" cy="838200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93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Topik Pembahasan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3.1 Data</a:t>
            </a:r>
          </a:p>
          <a:p>
            <a:pPr marL="0" indent="0">
              <a:buNone/>
            </a:pPr>
            <a:r>
              <a:rPr lang="id-ID" dirty="0"/>
              <a:t>3.2 Data Preprocessing</a:t>
            </a:r>
          </a:p>
          <a:p>
            <a:pPr marL="0" indent="0">
              <a:buNone/>
            </a:pPr>
            <a:r>
              <a:rPr lang="id-ID" dirty="0"/>
              <a:t>3.3 Data Cleaning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3.4 Data Reduction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3.5 Data Transformation and Data Discretization</a:t>
            </a:r>
          </a:p>
          <a:p>
            <a:pPr marL="0" indent="0">
              <a:buNone/>
            </a:pPr>
            <a:r>
              <a:rPr lang="id-ID" dirty="0">
                <a:solidFill>
                  <a:schemeClr val="bg1">
                    <a:lumMod val="65000"/>
                  </a:schemeClr>
                </a:solidFill>
              </a:rPr>
              <a:t>3.6 Data Integration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412776"/>
            <a:ext cx="1087320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Measures for </a:t>
            </a:r>
            <a:r>
              <a:rPr lang="en-US" dirty="0">
                <a:solidFill>
                  <a:srgbClr val="C00000"/>
                </a:solidFill>
              </a:rPr>
              <a:t>data quality</a:t>
            </a:r>
            <a:r>
              <a:rPr lang="en-US" dirty="0"/>
              <a:t>: A multidimensional </a:t>
            </a:r>
            <a:r>
              <a:rPr lang="en-US" dirty="0" smtClean="0"/>
              <a:t>view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Accuracy</a:t>
            </a:r>
            <a:r>
              <a:rPr lang="en-US" sz="2800" dirty="0"/>
              <a:t>: correct or wrong, accurate or not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Completeness</a:t>
            </a:r>
            <a:r>
              <a:rPr lang="en-US" sz="2800" dirty="0"/>
              <a:t>: not recorded, unavailable, 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Consistency</a:t>
            </a:r>
            <a:r>
              <a:rPr lang="en-US" sz="2800" dirty="0"/>
              <a:t>: some modified but some not, 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Timeliness</a:t>
            </a:r>
            <a:r>
              <a:rPr lang="en-US" sz="2800" dirty="0"/>
              <a:t>: timely update? 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Believability</a:t>
            </a:r>
            <a:r>
              <a:rPr lang="en-US" sz="2800" dirty="0"/>
              <a:t>: how trustable the data are correct?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Interpretability</a:t>
            </a:r>
            <a:r>
              <a:rPr lang="en-US" sz="2800" dirty="0"/>
              <a:t>: how easily the data can be understood?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Why</a:t>
            </a:r>
            <a:r>
              <a:rPr lang="id-ID" dirty="0"/>
              <a:t> </a:t>
            </a:r>
            <a:r>
              <a:rPr lang="id-ID" dirty="0" err="1"/>
              <a:t>Preprocess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45247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801200" cy="518114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cleaning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/>
              <a:t>Fill</a:t>
            </a:r>
            <a:r>
              <a:rPr lang="id-ID" dirty="0"/>
              <a:t>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missing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 smtClean="0"/>
              <a:t>values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id-ID" dirty="0" err="1" smtClean="0"/>
              <a:t>mooth</a:t>
            </a:r>
            <a:r>
              <a:rPr lang="id-ID" dirty="0" smtClean="0"/>
              <a:t> </a:t>
            </a:r>
            <a:r>
              <a:rPr lang="id-ID" dirty="0" err="1">
                <a:solidFill>
                  <a:srgbClr val="0070C0"/>
                </a:solidFill>
              </a:rPr>
              <a:t>noisy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smtClean="0"/>
              <a:t>data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id-ID" dirty="0" err="1" smtClean="0"/>
              <a:t>dentify</a:t>
            </a:r>
            <a:r>
              <a:rPr lang="id-ID" dirty="0" smtClean="0"/>
              <a:t>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remove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 smtClean="0">
                <a:solidFill>
                  <a:srgbClr val="0070C0"/>
                </a:solidFill>
              </a:rPr>
              <a:t>outliers</a:t>
            </a:r>
            <a:endParaRPr lang="en-US" dirty="0"/>
          </a:p>
          <a:p>
            <a:pPr lvl="1"/>
            <a:r>
              <a:rPr lang="en-US" dirty="0" smtClean="0"/>
              <a:t>R</a:t>
            </a:r>
            <a:r>
              <a:rPr lang="id-ID" dirty="0" err="1" smtClean="0"/>
              <a:t>esolve</a:t>
            </a:r>
            <a:r>
              <a:rPr lang="id-ID" dirty="0" smtClean="0"/>
              <a:t> </a:t>
            </a:r>
            <a:r>
              <a:rPr lang="id-ID" dirty="0" err="1">
                <a:solidFill>
                  <a:srgbClr val="0070C0"/>
                </a:solidFill>
              </a:rPr>
              <a:t>inconsistencies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Data </a:t>
            </a:r>
            <a:r>
              <a:rPr lang="id-ID" dirty="0" err="1">
                <a:solidFill>
                  <a:srgbClr val="C00000"/>
                </a:solidFill>
              </a:rPr>
              <a:t>reduction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Dimensionality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reduction</a:t>
            </a:r>
            <a:endParaRPr lang="id-ID" dirty="0"/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Numerosity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/>
              <a:t>reduction</a:t>
            </a:r>
            <a:endParaRPr lang="id-ID" dirty="0"/>
          </a:p>
          <a:p>
            <a:pPr lvl="1"/>
            <a:r>
              <a:rPr lang="id-ID" dirty="0"/>
              <a:t>Data </a:t>
            </a:r>
            <a:r>
              <a:rPr lang="id-ID" dirty="0" err="1">
                <a:solidFill>
                  <a:srgbClr val="0070C0"/>
                </a:solidFill>
              </a:rPr>
              <a:t>compression</a:t>
            </a:r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transformation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/>
              <a:t>and</a:t>
            </a:r>
            <a:r>
              <a:rPr lang="id-ID" dirty="0"/>
              <a:t> data </a:t>
            </a:r>
            <a:r>
              <a:rPr lang="id-ID" dirty="0" err="1">
                <a:solidFill>
                  <a:srgbClr val="C00000"/>
                </a:solidFill>
              </a:rPr>
              <a:t>discretization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>
                <a:solidFill>
                  <a:srgbClr val="0070C0"/>
                </a:solidFill>
              </a:rPr>
              <a:t>Normalization</a:t>
            </a:r>
            <a:r>
              <a:rPr lang="id-ID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d-ID" dirty="0" err="1"/>
              <a:t>Concept</a:t>
            </a:r>
            <a:r>
              <a:rPr lang="id-ID" dirty="0"/>
              <a:t> </a:t>
            </a:r>
            <a:r>
              <a:rPr lang="id-ID" dirty="0" err="1"/>
              <a:t>hierarchy</a:t>
            </a:r>
            <a:r>
              <a:rPr lang="id-ID" dirty="0"/>
              <a:t> </a:t>
            </a:r>
            <a:r>
              <a:rPr lang="id-ID" dirty="0" err="1" smtClean="0"/>
              <a:t>generation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Data </a:t>
            </a:r>
            <a:r>
              <a:rPr lang="id-ID" dirty="0" err="1">
                <a:solidFill>
                  <a:srgbClr val="C00000"/>
                </a:solidFill>
              </a:rPr>
              <a:t>integration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err="1"/>
              <a:t>Integration</a:t>
            </a:r>
            <a:r>
              <a:rPr lang="id-ID" dirty="0"/>
              <a:t> of </a:t>
            </a:r>
            <a:r>
              <a:rPr lang="id-ID" dirty="0" err="1">
                <a:solidFill>
                  <a:srgbClr val="0070C0"/>
                </a:solidFill>
              </a:rPr>
              <a:t>multiple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databases</a:t>
            </a:r>
            <a:r>
              <a:rPr lang="en-US" dirty="0"/>
              <a:t>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dirty="0" err="1" smtClean="0"/>
              <a:t>files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Tasks in Data Preprocessing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035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3.3 Data Cleaning</a:t>
            </a:r>
            <a:endParaRPr lang="id-ID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162208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Data in the Real World Is Dirty</a:t>
            </a:r>
            <a:r>
              <a:rPr lang="en-US" dirty="0"/>
              <a:t>: Lots of potentially incorrect data, e.g., instrument faulty, human or computer error, transmission </a:t>
            </a:r>
            <a:r>
              <a:rPr lang="en-US" dirty="0" smtClean="0"/>
              <a:t>error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ncomplete</a:t>
            </a:r>
            <a:r>
              <a:rPr lang="en-US" dirty="0"/>
              <a:t>: lacking attribute values, lacking certain attributes of interest, or containing only aggregate data</a:t>
            </a:r>
          </a:p>
          <a:p>
            <a:pPr lvl="1"/>
            <a:r>
              <a:rPr lang="en-US" dirty="0"/>
              <a:t>e.g., Occupation=“ ” (</a:t>
            </a:r>
            <a:r>
              <a:rPr lang="en-US" dirty="0">
                <a:solidFill>
                  <a:srgbClr val="00B050"/>
                </a:solidFill>
              </a:rPr>
              <a:t>missing data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 smtClean="0">
                <a:solidFill>
                  <a:srgbClr val="0070C0"/>
                </a:solidFill>
              </a:rPr>
              <a:t>oisy</a:t>
            </a:r>
            <a:r>
              <a:rPr lang="en-US" dirty="0"/>
              <a:t>: containing noise, errors, or outliers</a:t>
            </a:r>
          </a:p>
          <a:p>
            <a:pPr lvl="1"/>
            <a:r>
              <a:rPr lang="en-US" dirty="0"/>
              <a:t>e.g., Salary=“−10” (</a:t>
            </a:r>
            <a:r>
              <a:rPr lang="en-US" dirty="0">
                <a:solidFill>
                  <a:srgbClr val="00B050"/>
                </a:solidFill>
              </a:rPr>
              <a:t>an error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nconsistent</a:t>
            </a:r>
            <a:r>
              <a:rPr lang="en-US" dirty="0"/>
              <a:t>: containing discrepancies in codes or </a:t>
            </a:r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e.g., Age</a:t>
            </a:r>
            <a:r>
              <a:rPr lang="en-US" dirty="0"/>
              <a:t>=“</a:t>
            </a:r>
            <a:r>
              <a:rPr lang="en-US" dirty="0">
                <a:solidFill>
                  <a:srgbClr val="00B050"/>
                </a:solidFill>
              </a:rPr>
              <a:t>42</a:t>
            </a:r>
            <a:r>
              <a:rPr lang="en-US" dirty="0"/>
              <a:t>”, Birthday=“</a:t>
            </a:r>
            <a:r>
              <a:rPr lang="en-US" dirty="0">
                <a:solidFill>
                  <a:srgbClr val="00B050"/>
                </a:solidFill>
              </a:rPr>
              <a:t>03/07/2010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Was rating “1, 2, 3”, now rating “A, B, C”</a:t>
            </a:r>
          </a:p>
          <a:p>
            <a:r>
              <a:rPr lang="en-US" dirty="0"/>
              <a:t>D</a:t>
            </a:r>
            <a:r>
              <a:rPr lang="en-US" dirty="0" smtClean="0"/>
              <a:t>iscrepancy </a:t>
            </a:r>
            <a:r>
              <a:rPr lang="en-US" dirty="0"/>
              <a:t>between </a:t>
            </a:r>
            <a:r>
              <a:rPr lang="en-US" dirty="0">
                <a:solidFill>
                  <a:srgbClr val="0070C0"/>
                </a:solidFill>
              </a:rPr>
              <a:t>duplicate records</a:t>
            </a:r>
          </a:p>
          <a:p>
            <a:pPr lvl="1"/>
            <a:r>
              <a:rPr lang="en-US" dirty="0"/>
              <a:t>Intentional (e.g., </a:t>
            </a:r>
            <a:r>
              <a:rPr lang="en-US" dirty="0">
                <a:solidFill>
                  <a:srgbClr val="00B050"/>
                </a:solidFill>
              </a:rPr>
              <a:t>disguised missing 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Jan. 1 as everyone’s birthday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Data </a:t>
            </a:r>
            <a:r>
              <a:rPr lang="id-ID" dirty="0" err="1"/>
              <a:t>Cleaning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321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</a:t>
            </a:r>
            <a:r>
              <a:rPr lang="en-US" dirty="0">
                <a:solidFill>
                  <a:srgbClr val="C00000"/>
                </a:solidFill>
              </a:rPr>
              <a:t>not always available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>
                <a:solidFill>
                  <a:srgbClr val="0070C0"/>
                </a:solidFill>
              </a:rPr>
              <a:t>many tuples have no recorded value </a:t>
            </a:r>
            <a:r>
              <a:rPr lang="en-US" dirty="0"/>
              <a:t>for several attributes, such as customer income in sales data</a:t>
            </a:r>
          </a:p>
          <a:p>
            <a:r>
              <a:rPr lang="en-US" dirty="0">
                <a:solidFill>
                  <a:srgbClr val="C00000"/>
                </a:solidFill>
              </a:rPr>
              <a:t>Missing data </a:t>
            </a:r>
            <a:r>
              <a:rPr lang="en-US" dirty="0"/>
              <a:t>may be due to </a:t>
            </a:r>
          </a:p>
          <a:p>
            <a:pPr lvl="1"/>
            <a:r>
              <a:rPr lang="en-US" dirty="0"/>
              <a:t>equipment </a:t>
            </a:r>
            <a:r>
              <a:rPr lang="en-US" dirty="0">
                <a:solidFill>
                  <a:srgbClr val="0070C0"/>
                </a:solidFill>
              </a:rPr>
              <a:t>malfunction</a:t>
            </a:r>
          </a:p>
          <a:p>
            <a:pPr lvl="1"/>
            <a:r>
              <a:rPr lang="en-US" dirty="0"/>
              <a:t>inconsistent with other recorded data and thus </a:t>
            </a:r>
            <a:r>
              <a:rPr lang="en-US" dirty="0">
                <a:solidFill>
                  <a:srgbClr val="0070C0"/>
                </a:solidFill>
              </a:rPr>
              <a:t>deleted</a:t>
            </a:r>
          </a:p>
          <a:p>
            <a:pPr lvl="1"/>
            <a:r>
              <a:rPr lang="en-US" dirty="0"/>
              <a:t>data not entered due to </a:t>
            </a:r>
            <a:r>
              <a:rPr lang="en-US" dirty="0">
                <a:solidFill>
                  <a:srgbClr val="0070C0"/>
                </a:solidFill>
              </a:rPr>
              <a:t>misunderstanding</a:t>
            </a:r>
          </a:p>
          <a:p>
            <a:pPr lvl="1"/>
            <a:r>
              <a:rPr lang="en-US" dirty="0"/>
              <a:t>certain data </a:t>
            </a:r>
            <a:r>
              <a:rPr lang="en-US" dirty="0">
                <a:solidFill>
                  <a:srgbClr val="0070C0"/>
                </a:solidFill>
              </a:rPr>
              <a:t>may not be considered important </a:t>
            </a:r>
            <a:r>
              <a:rPr lang="en-US" dirty="0"/>
              <a:t>at the time of entry</a:t>
            </a:r>
          </a:p>
          <a:p>
            <a:pPr lvl="1"/>
            <a:r>
              <a:rPr lang="en-US" dirty="0"/>
              <a:t>not register history or </a:t>
            </a:r>
            <a:r>
              <a:rPr lang="en-US" dirty="0">
                <a:solidFill>
                  <a:srgbClr val="0070C0"/>
                </a:solidFill>
              </a:rPr>
              <a:t>changes of the data</a:t>
            </a:r>
          </a:p>
          <a:p>
            <a:r>
              <a:rPr lang="en-US" dirty="0"/>
              <a:t>Missing data may </a:t>
            </a:r>
            <a:r>
              <a:rPr lang="en-US" dirty="0">
                <a:solidFill>
                  <a:srgbClr val="0070C0"/>
                </a:solidFill>
              </a:rPr>
              <a:t>need to be inferred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Incomplete</a:t>
            </a:r>
            <a:r>
              <a:rPr lang="id-ID" dirty="0"/>
              <a:t> (</a:t>
            </a:r>
            <a:r>
              <a:rPr lang="id-ID" dirty="0" err="1"/>
              <a:t>Missing</a:t>
            </a:r>
            <a:r>
              <a:rPr lang="id-ID" dirty="0"/>
              <a:t>) Data</a:t>
            </a:r>
          </a:p>
        </p:txBody>
      </p:sp>
    </p:spTree>
    <p:extLst>
      <p:ext uri="{BB962C8B-B14F-4D97-AF65-F5344CB8AC3E}">
        <p14:creationId xmlns:p14="http://schemas.microsoft.com/office/powerpoint/2010/main" val="9088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Jerry is the marketing manager for a </a:t>
            </a:r>
            <a:r>
              <a:rPr lang="en-US" dirty="0">
                <a:solidFill>
                  <a:srgbClr val="C00000"/>
                </a:solidFill>
              </a:rPr>
              <a:t>small Internet design and advertising </a:t>
            </a:r>
            <a:r>
              <a:rPr lang="en-US" dirty="0" smtClean="0">
                <a:solidFill>
                  <a:srgbClr val="C00000"/>
                </a:solidFill>
              </a:rPr>
              <a:t>firm</a:t>
            </a:r>
          </a:p>
          <a:p>
            <a:r>
              <a:rPr lang="en-US" dirty="0" smtClean="0"/>
              <a:t>Jerry’s </a:t>
            </a:r>
            <a:r>
              <a:rPr lang="en-US" dirty="0"/>
              <a:t>boss </a:t>
            </a:r>
            <a:r>
              <a:rPr lang="en-US" dirty="0" smtClean="0"/>
              <a:t>asks him </a:t>
            </a:r>
            <a:r>
              <a:rPr lang="en-US" dirty="0"/>
              <a:t>to develop a data set containing </a:t>
            </a:r>
            <a:r>
              <a:rPr lang="en-US" dirty="0">
                <a:solidFill>
                  <a:srgbClr val="C00000"/>
                </a:solidFill>
              </a:rPr>
              <a:t>information about Internet </a:t>
            </a:r>
            <a:r>
              <a:rPr lang="en-US" dirty="0" smtClean="0">
                <a:solidFill>
                  <a:srgbClr val="C00000"/>
                </a:solidFill>
              </a:rPr>
              <a:t>users</a:t>
            </a:r>
          </a:p>
          <a:p>
            <a:r>
              <a:rPr lang="en-US" dirty="0" smtClean="0"/>
              <a:t>The </a:t>
            </a:r>
            <a:r>
              <a:rPr lang="en-US" dirty="0"/>
              <a:t>company will use </a:t>
            </a:r>
            <a:r>
              <a:rPr lang="en-US" dirty="0" smtClean="0"/>
              <a:t>this data </a:t>
            </a:r>
            <a:r>
              <a:rPr lang="en-US" dirty="0"/>
              <a:t>to determine </a:t>
            </a:r>
            <a:r>
              <a:rPr lang="en-US" dirty="0">
                <a:solidFill>
                  <a:srgbClr val="C00000"/>
                </a:solidFill>
              </a:rPr>
              <a:t>what kinds of people are using the Internet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how the firm may be able </a:t>
            </a:r>
            <a:r>
              <a:rPr lang="en-US" dirty="0" smtClean="0">
                <a:solidFill>
                  <a:srgbClr val="C00000"/>
                </a:solidFill>
              </a:rPr>
              <a:t>to market </a:t>
            </a:r>
            <a:r>
              <a:rPr lang="en-US" dirty="0">
                <a:solidFill>
                  <a:srgbClr val="C00000"/>
                </a:solidFill>
              </a:rPr>
              <a:t>their services to this group of </a:t>
            </a:r>
            <a:r>
              <a:rPr lang="en-US" dirty="0" smtClean="0">
                <a:solidFill>
                  <a:srgbClr val="C00000"/>
                </a:solidFill>
              </a:rPr>
              <a:t>users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To accomplish his assignment, Jerry creates an online survey and places links to the survey </a:t>
            </a:r>
            <a:r>
              <a:rPr lang="en-US" dirty="0" smtClean="0"/>
              <a:t>on several </a:t>
            </a:r>
            <a:r>
              <a:rPr lang="en-US" dirty="0"/>
              <a:t>popular Web </a:t>
            </a:r>
            <a:r>
              <a:rPr lang="en-US" dirty="0" smtClean="0"/>
              <a:t>sites</a:t>
            </a:r>
          </a:p>
          <a:p>
            <a:r>
              <a:rPr lang="en-US" dirty="0" smtClean="0"/>
              <a:t>Within </a:t>
            </a:r>
            <a:r>
              <a:rPr lang="en-US" dirty="0"/>
              <a:t>two weeks, Jerry has collected enough data to begin analysis, </a:t>
            </a:r>
            <a:r>
              <a:rPr lang="en-US" dirty="0" smtClean="0"/>
              <a:t>but he </a:t>
            </a:r>
            <a:r>
              <a:rPr lang="en-US" dirty="0"/>
              <a:t>finds that his data needs to be </a:t>
            </a:r>
            <a:r>
              <a:rPr lang="en-US" dirty="0" err="1" smtClean="0">
                <a:solidFill>
                  <a:srgbClr val="C00000"/>
                </a:solidFill>
              </a:rPr>
              <a:t>denormalized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He </a:t>
            </a:r>
            <a:r>
              <a:rPr lang="en-US" dirty="0"/>
              <a:t>also notes that some observations in the </a:t>
            </a:r>
            <a:r>
              <a:rPr lang="en-US" dirty="0" smtClean="0"/>
              <a:t>set are </a:t>
            </a:r>
            <a:r>
              <a:rPr lang="en-US" dirty="0">
                <a:solidFill>
                  <a:srgbClr val="C00000"/>
                </a:solidFill>
              </a:rPr>
              <a:t>missing values</a:t>
            </a:r>
            <a:r>
              <a:rPr lang="en-US" dirty="0"/>
              <a:t> or they appear to contain </a:t>
            </a:r>
            <a:r>
              <a:rPr lang="en-US" dirty="0">
                <a:solidFill>
                  <a:srgbClr val="C00000"/>
                </a:solidFill>
              </a:rPr>
              <a:t>invalid </a:t>
            </a:r>
            <a:r>
              <a:rPr lang="en-US" dirty="0" smtClean="0">
                <a:solidFill>
                  <a:srgbClr val="C00000"/>
                </a:solidFill>
              </a:rPr>
              <a:t>values</a:t>
            </a:r>
          </a:p>
          <a:p>
            <a:r>
              <a:rPr lang="en-US" dirty="0" smtClean="0"/>
              <a:t>Jerry </a:t>
            </a:r>
            <a:r>
              <a:rPr lang="en-US" dirty="0"/>
              <a:t>realizes that some additional </a:t>
            </a:r>
            <a:r>
              <a:rPr lang="en-US" dirty="0" smtClean="0"/>
              <a:t>work on </a:t>
            </a:r>
            <a:r>
              <a:rPr lang="en-US" dirty="0"/>
              <a:t>the data needs to take place before analysis begins.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 smtClean="0"/>
              <a:t>MissingDataSet.csv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60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Dataset</a:t>
            </a:r>
            <a:r>
              <a:rPr lang="id-ID" dirty="0"/>
              <a:t>: </a:t>
            </a:r>
            <a:r>
              <a:rPr lang="id-ID" dirty="0" err="1">
                <a:solidFill>
                  <a:srgbClr val="C00000"/>
                </a:solidFill>
              </a:rPr>
              <a:t>MissingDataSet.csv</a:t>
            </a:r>
            <a:endParaRPr lang="id-ID" dirty="0">
              <a:solidFill>
                <a:srgbClr val="C00000"/>
              </a:solidFill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Missing Data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751" t="18889" r="18749" b="55926"/>
          <a:stretch/>
        </p:blipFill>
        <p:spPr>
          <a:xfrm>
            <a:off x="1676401" y="2718816"/>
            <a:ext cx="8848165" cy="20055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705975" y="3023616"/>
            <a:ext cx="66675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8153400" y="3938016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7148514" y="3861816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7672389" y="4014216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>
            <a:off x="8222457" y="3297172"/>
            <a:ext cx="24288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637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017224" cy="54097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Ignore the </a:t>
            </a:r>
            <a:r>
              <a:rPr lang="en-US" dirty="0" smtClean="0">
                <a:solidFill>
                  <a:srgbClr val="C00000"/>
                </a:solidFill>
              </a:rPr>
              <a:t>tuple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done when class </a:t>
            </a:r>
            <a:r>
              <a:rPr lang="en-US" dirty="0">
                <a:solidFill>
                  <a:srgbClr val="0070C0"/>
                </a:solidFill>
              </a:rPr>
              <a:t>label is missing </a:t>
            </a:r>
            <a:r>
              <a:rPr lang="en-US" dirty="0"/>
              <a:t>(when doing classification)—not effective when the % of missing values per attribute varies considerably</a:t>
            </a:r>
          </a:p>
          <a:p>
            <a:r>
              <a:rPr lang="en-US" dirty="0">
                <a:solidFill>
                  <a:srgbClr val="C00000"/>
                </a:solidFill>
              </a:rPr>
              <a:t>Fill in the missing value </a:t>
            </a:r>
            <a:r>
              <a:rPr lang="en-US" dirty="0" smtClean="0">
                <a:solidFill>
                  <a:srgbClr val="C00000"/>
                </a:solidFill>
              </a:rPr>
              <a:t>manually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 smtClean="0">
                <a:solidFill>
                  <a:srgbClr val="0070C0"/>
                </a:solidFill>
              </a:rPr>
              <a:t>edious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70C0"/>
                </a:solidFill>
              </a:rPr>
              <a:t>infeasible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rgbClr val="C00000"/>
                </a:solidFill>
              </a:rPr>
              <a:t>Fill in it automatically </a:t>
            </a:r>
            <a:r>
              <a:rPr lang="en-US" dirty="0"/>
              <a:t>with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global </a:t>
            </a:r>
            <a:r>
              <a:rPr lang="en-US" dirty="0" smtClean="0">
                <a:solidFill>
                  <a:srgbClr val="0070C0"/>
                </a:solidFill>
              </a:rPr>
              <a:t>constant</a:t>
            </a:r>
            <a:r>
              <a:rPr lang="en-US" dirty="0" smtClean="0"/>
              <a:t>: </a:t>
            </a:r>
            <a:r>
              <a:rPr lang="en-US" dirty="0"/>
              <a:t>e.g., “unknown”, a new class?!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attribute mean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attribute mean for all samples belonging to the same class</a:t>
            </a:r>
            <a:r>
              <a:rPr lang="en-US" dirty="0"/>
              <a:t>: smarter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rgbClr val="0070C0"/>
                </a:solidFill>
              </a:rPr>
              <a:t>most probable value</a:t>
            </a:r>
            <a:r>
              <a:rPr lang="en-US" dirty="0"/>
              <a:t>: inference-based such as Bayesian formula or decision tree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Missing Data?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23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Missing Value Detection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3" t="15926" r="29583" b="46297"/>
          <a:stretch/>
        </p:blipFill>
        <p:spPr>
          <a:xfrm>
            <a:off x="1625472" y="1905001"/>
            <a:ext cx="8941056" cy="32570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220200" y="403860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9220200" y="4800600"/>
            <a:ext cx="533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83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419" t="4814" r="14627" b="21851"/>
          <a:stretch/>
        </p:blipFill>
        <p:spPr>
          <a:xfrm>
            <a:off x="839416" y="44624"/>
            <a:ext cx="8568952" cy="64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/>
        </p:nvSpPr>
        <p:spPr bwMode="auto">
          <a:xfrm>
            <a:off x="593724" y="1371600"/>
            <a:ext cx="426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kern="0" dirty="0" smtClean="0"/>
              <a:t>Collection of </a:t>
            </a:r>
            <a:r>
              <a:rPr lang="en-US" sz="2400" i="1" kern="0" dirty="0" smtClean="0">
                <a:solidFill>
                  <a:srgbClr val="CC6600"/>
                </a:solidFill>
              </a:rPr>
              <a:t>data objects </a:t>
            </a:r>
            <a:r>
              <a:rPr lang="en-US" sz="2400" kern="0" dirty="0" smtClean="0"/>
              <a:t>and their </a:t>
            </a:r>
            <a:r>
              <a:rPr lang="en-US" sz="2400" i="1" kern="0" dirty="0" smtClean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kern="0" dirty="0" smtClean="0"/>
          </a:p>
          <a:p>
            <a:r>
              <a:rPr lang="en-US" sz="2400" kern="0" dirty="0" smtClean="0"/>
              <a:t>An </a:t>
            </a:r>
            <a:r>
              <a:rPr lang="en-US" sz="2400" i="1" kern="0" dirty="0" smtClean="0">
                <a:solidFill>
                  <a:srgbClr val="CC6600"/>
                </a:solidFill>
              </a:rPr>
              <a:t>attribute</a:t>
            </a:r>
            <a:r>
              <a:rPr lang="en-US" sz="2400" kern="0" dirty="0" smtClean="0"/>
              <a:t> is a property or characteristic of an object</a:t>
            </a:r>
          </a:p>
          <a:p>
            <a:pPr lvl="1"/>
            <a:r>
              <a:rPr lang="en-US" sz="2000" kern="0" dirty="0" smtClean="0"/>
              <a:t>Examples: eye color of a person, temperature, etc.</a:t>
            </a:r>
          </a:p>
          <a:p>
            <a:pPr lvl="1"/>
            <a:r>
              <a:rPr lang="en-US" sz="2000" kern="0" dirty="0" smtClean="0"/>
              <a:t>Attribute is also known as variable, field, characteristic, dimension, or feature</a:t>
            </a:r>
          </a:p>
          <a:p>
            <a:r>
              <a:rPr lang="en-US" sz="2400" kern="0" dirty="0" smtClean="0"/>
              <a:t>A collection of attributes describe an </a:t>
            </a:r>
            <a:r>
              <a:rPr lang="en-US" sz="2400" i="1" kern="0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kern="0" dirty="0" smtClean="0"/>
              <a:t>Object is also known as record, point, case, sample, entity, or instance</a:t>
            </a:r>
          </a:p>
          <a:p>
            <a:pPr lvl="4"/>
            <a:endParaRPr lang="en-US" kern="0" dirty="0" smtClean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white">
          <a:xfrm>
            <a:off x="763299" y="613570"/>
            <a:ext cx="11335327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kern="0" dirty="0" smtClean="0"/>
              <a:t>What is Data?</a:t>
            </a:r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154864" y="1601788"/>
            <a:ext cx="3513137" cy="5027612"/>
            <a:chOff x="3403" y="1104"/>
            <a:chExt cx="2213" cy="2640"/>
          </a:xfrm>
        </p:grpSpPr>
        <p:graphicFrame>
          <p:nvGraphicFramePr>
            <p:cNvPr id="8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41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001000" y="123192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11" name="AutoShape 15"/>
          <p:cNvSpPr>
            <a:spLocks/>
          </p:cNvSpPr>
          <p:nvPr/>
        </p:nvSpPr>
        <p:spPr bwMode="auto">
          <a:xfrm>
            <a:off x="6781800" y="2517776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 rot="16200000">
            <a:off x="5859463" y="3889376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40594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Noise: </a:t>
            </a:r>
            <a:r>
              <a:rPr lang="en-US" dirty="0">
                <a:solidFill>
                  <a:srgbClr val="C00000"/>
                </a:solidFill>
              </a:rPr>
              <a:t>random error </a:t>
            </a:r>
            <a:r>
              <a:rPr lang="en-US" dirty="0"/>
              <a:t>or variance in a measured variable</a:t>
            </a:r>
          </a:p>
          <a:p>
            <a:r>
              <a:rPr lang="en-US" dirty="0">
                <a:solidFill>
                  <a:srgbClr val="C00000"/>
                </a:solidFill>
              </a:rPr>
              <a:t>Incorrect attribute </a:t>
            </a:r>
            <a:r>
              <a:rPr lang="en-US" dirty="0"/>
              <a:t>values may be due to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</a:t>
            </a:r>
            <a:r>
              <a:rPr lang="en-US" dirty="0" smtClean="0">
                <a:solidFill>
                  <a:srgbClr val="0070C0"/>
                </a:solidFill>
              </a:rPr>
              <a:t>aulty </a:t>
            </a:r>
            <a:r>
              <a:rPr lang="en-US" dirty="0">
                <a:solidFill>
                  <a:srgbClr val="0070C0"/>
                </a:solidFill>
              </a:rPr>
              <a:t>data collection </a:t>
            </a:r>
            <a:r>
              <a:rPr lang="en-US" dirty="0"/>
              <a:t>instruments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ata </a:t>
            </a:r>
            <a:r>
              <a:rPr lang="en-US" dirty="0">
                <a:solidFill>
                  <a:srgbClr val="0070C0"/>
                </a:solidFill>
              </a:rPr>
              <a:t>entry problems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transmission problems</a:t>
            </a:r>
          </a:p>
          <a:p>
            <a:pPr lvl="1"/>
            <a:r>
              <a:rPr lang="en-US" dirty="0" smtClean="0"/>
              <a:t>Technology </a:t>
            </a:r>
            <a:r>
              <a:rPr lang="en-US" dirty="0"/>
              <a:t>limitation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nconsistency </a:t>
            </a:r>
            <a:r>
              <a:rPr lang="en-US" dirty="0">
                <a:solidFill>
                  <a:srgbClr val="0070C0"/>
                </a:solidFill>
              </a:rPr>
              <a:t>in naming </a:t>
            </a:r>
            <a:r>
              <a:rPr lang="en-US" dirty="0"/>
              <a:t>convention </a:t>
            </a:r>
          </a:p>
          <a:p>
            <a:r>
              <a:rPr lang="en-US" dirty="0">
                <a:solidFill>
                  <a:srgbClr val="C00000"/>
                </a:solidFill>
              </a:rPr>
              <a:t>Other data problems </a:t>
            </a:r>
            <a:r>
              <a:rPr lang="en-US" dirty="0"/>
              <a:t>which require data cleaning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uplicate</a:t>
            </a:r>
            <a:r>
              <a:rPr lang="en-US" dirty="0" smtClean="0"/>
              <a:t> </a:t>
            </a:r>
            <a:r>
              <a:rPr lang="en-US" dirty="0"/>
              <a:t>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ncomplete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nconsistent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Noisy</a:t>
            </a:r>
            <a:r>
              <a:rPr lang="id-ID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6924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Binning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>
                <a:solidFill>
                  <a:srgbClr val="0070C0"/>
                </a:solidFill>
              </a:rPr>
              <a:t>sort data and partition </a:t>
            </a:r>
            <a:r>
              <a:rPr lang="en-US" dirty="0"/>
              <a:t>into (equal-frequency) bins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hen </a:t>
            </a:r>
            <a:r>
              <a:rPr lang="en-US" dirty="0"/>
              <a:t>one can </a:t>
            </a:r>
            <a:r>
              <a:rPr lang="en-US" dirty="0">
                <a:solidFill>
                  <a:srgbClr val="0070C0"/>
                </a:solidFill>
              </a:rPr>
              <a:t>smooth by bin means</a:t>
            </a:r>
            <a:r>
              <a:rPr lang="en-US" dirty="0"/>
              <a:t>,  smooth by bin median, smooth by bin boundaries, etc.</a:t>
            </a:r>
          </a:p>
          <a:p>
            <a:r>
              <a:rPr lang="en-US" dirty="0">
                <a:solidFill>
                  <a:srgbClr val="C00000"/>
                </a:solidFill>
              </a:rPr>
              <a:t>Regression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mooth </a:t>
            </a:r>
            <a:r>
              <a:rPr lang="en-US" dirty="0"/>
              <a:t>by </a:t>
            </a:r>
            <a:r>
              <a:rPr lang="en-US" dirty="0">
                <a:solidFill>
                  <a:srgbClr val="0070C0"/>
                </a:solidFill>
              </a:rPr>
              <a:t>fitting the data into regression </a:t>
            </a:r>
            <a:r>
              <a:rPr lang="en-US" dirty="0"/>
              <a:t>functions</a:t>
            </a:r>
          </a:p>
          <a:p>
            <a:r>
              <a:rPr lang="en-US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remove outliers</a:t>
            </a:r>
          </a:p>
          <a:p>
            <a:r>
              <a:rPr lang="en-US" dirty="0">
                <a:solidFill>
                  <a:srgbClr val="C00000"/>
                </a:solidFill>
              </a:rPr>
              <a:t>Combined computer and human inspection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 </a:t>
            </a:r>
            <a:r>
              <a:rPr lang="en-US" dirty="0"/>
              <a:t>suspicious values and </a:t>
            </a:r>
            <a:r>
              <a:rPr lang="en-US" dirty="0">
                <a:solidFill>
                  <a:srgbClr val="0070C0"/>
                </a:solidFill>
              </a:rPr>
              <a:t>check by human </a:t>
            </a:r>
            <a:r>
              <a:rPr lang="en-US" dirty="0"/>
              <a:t>(e.g., deal with possible outliers)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Noisy Data?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47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729192" cy="5333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discrepancy detection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metadata</a:t>
            </a:r>
            <a:r>
              <a:rPr lang="en-US" dirty="0"/>
              <a:t> (e.g., domain, range, dependency, distribution)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solidFill>
                  <a:srgbClr val="0070C0"/>
                </a:solidFill>
              </a:rPr>
              <a:t>field overloading 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solidFill>
                  <a:srgbClr val="0070C0"/>
                </a:solidFill>
              </a:rPr>
              <a:t>uniqueness rule</a:t>
            </a:r>
            <a:r>
              <a:rPr lang="en-US" dirty="0"/>
              <a:t>, consecutive rule and null rule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commercial tools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scrubbing</a:t>
            </a:r>
            <a:r>
              <a:rPr lang="en-US" dirty="0"/>
              <a:t>: use simple domain knowledge (e.g., postal code, spell-check) to detect errors and make corrections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auditing</a:t>
            </a:r>
            <a:r>
              <a:rPr lang="en-US" dirty="0"/>
              <a:t>: by analyzing data to discover rules and relationship to detect violators (e.g., correlation and clustering to find outliers)</a:t>
            </a:r>
          </a:p>
          <a:p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migration</a:t>
            </a:r>
            <a:r>
              <a:rPr lang="en-US" dirty="0"/>
              <a:t> and integration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0070C0"/>
                </a:solidFill>
              </a:rPr>
              <a:t>migration tools</a:t>
            </a:r>
            <a:r>
              <a:rPr lang="en-US" dirty="0"/>
              <a:t>: allow transformations to be specified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ETL (Extraction/Transformation/Loading) tools</a:t>
            </a:r>
            <a:r>
              <a:rPr lang="en-US" dirty="0"/>
              <a:t>: allow users to specify transformations through a graphical user interface</a:t>
            </a:r>
          </a:p>
          <a:p>
            <a:r>
              <a:rPr lang="en-US" dirty="0"/>
              <a:t>Integration of the two processes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Iterative and interactive </a:t>
            </a:r>
            <a:r>
              <a:rPr lang="en-US" dirty="0"/>
              <a:t>(e.g., Potter’s Wheels)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as a Process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42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629"/>
          <a:stretch/>
        </p:blipFill>
        <p:spPr>
          <a:xfrm>
            <a:off x="767408" y="548680"/>
            <a:ext cx="8640960" cy="61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9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95400"/>
            <a:ext cx="11089232" cy="52903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quality</a:t>
            </a:r>
            <a:r>
              <a:rPr lang="id-ID" dirty="0"/>
              <a:t>: </a:t>
            </a:r>
            <a:r>
              <a:rPr lang="id-ID" dirty="0" err="1"/>
              <a:t>accuracy</a:t>
            </a:r>
            <a:r>
              <a:rPr lang="id-ID" dirty="0"/>
              <a:t>, </a:t>
            </a:r>
            <a:r>
              <a:rPr lang="id-ID" dirty="0" err="1"/>
              <a:t>completeness</a:t>
            </a:r>
            <a:r>
              <a:rPr lang="id-ID" dirty="0"/>
              <a:t>, </a:t>
            </a:r>
            <a:r>
              <a:rPr lang="id-ID" dirty="0" err="1"/>
              <a:t>consistency</a:t>
            </a:r>
            <a:r>
              <a:rPr lang="id-ID" dirty="0"/>
              <a:t>, </a:t>
            </a:r>
            <a:r>
              <a:rPr lang="id-ID" dirty="0" err="1"/>
              <a:t>timeliness</a:t>
            </a:r>
            <a:r>
              <a:rPr lang="id-ID" dirty="0"/>
              <a:t>, </a:t>
            </a:r>
            <a:r>
              <a:rPr lang="id-ID" dirty="0" err="1"/>
              <a:t>believability</a:t>
            </a:r>
            <a:r>
              <a:rPr lang="id-ID" dirty="0"/>
              <a:t>, </a:t>
            </a:r>
            <a:r>
              <a:rPr lang="id-ID" dirty="0" err="1"/>
              <a:t>interpretability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Data </a:t>
            </a:r>
            <a:r>
              <a:rPr lang="id-ID" dirty="0" err="1">
                <a:solidFill>
                  <a:srgbClr val="C00000"/>
                </a:solidFill>
              </a:rPr>
              <a:t>cleaning</a:t>
            </a:r>
            <a:r>
              <a:rPr lang="id-ID" dirty="0"/>
              <a:t>: </a:t>
            </a:r>
            <a:r>
              <a:rPr lang="id-ID" dirty="0" err="1"/>
              <a:t>e.g</a:t>
            </a:r>
            <a:r>
              <a:rPr lang="id-ID" dirty="0"/>
              <a:t>. </a:t>
            </a:r>
            <a:r>
              <a:rPr lang="id-ID" dirty="0" err="1"/>
              <a:t>missing</a:t>
            </a:r>
            <a:r>
              <a:rPr lang="id-ID" dirty="0"/>
              <a:t>/</a:t>
            </a:r>
            <a:r>
              <a:rPr lang="id-ID" dirty="0" err="1"/>
              <a:t>noisy</a:t>
            </a:r>
            <a:r>
              <a:rPr lang="id-ID" dirty="0"/>
              <a:t> </a:t>
            </a:r>
            <a:r>
              <a:rPr lang="id-ID" dirty="0" err="1"/>
              <a:t>values</a:t>
            </a:r>
            <a:r>
              <a:rPr lang="id-ID" dirty="0"/>
              <a:t>, </a:t>
            </a:r>
            <a:r>
              <a:rPr lang="id-ID" dirty="0" err="1" smtClean="0"/>
              <a:t>outliers</a:t>
            </a:r>
            <a:endParaRPr lang="en-US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Kesimpulan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492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95400"/>
            <a:ext cx="10945216" cy="535305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Ian H. Witten, Frank Eibe, Mark A. Hall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>
                <a:solidFill>
                  <a:srgbClr val="C00000"/>
                </a:solidFill>
              </a:rPr>
              <a:t>ractical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achine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ools</a:t>
            </a:r>
            <a:r>
              <a:rPr lang="en-US" sz="2400" dirty="0">
                <a:solidFill>
                  <a:srgbClr val="C00000"/>
                </a:solidFill>
              </a:rPr>
              <a:t> 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>
                <a:solidFill>
                  <a:srgbClr val="C00000"/>
                </a:solidFill>
              </a:rPr>
              <a:t>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id-ID" sz="2400" dirty="0" err="1">
                <a:solidFill>
                  <a:srgbClr val="C00000"/>
                </a:solidFill>
              </a:rPr>
              <a:t>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Markus Hofmann and Ralf </a:t>
            </a:r>
            <a:r>
              <a:rPr lang="en-US" sz="2400" dirty="0" err="1"/>
              <a:t>Klinkenberg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RapidMiner</a:t>
            </a:r>
            <a:r>
              <a:rPr lang="en-US" sz="2400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/>
              <a:t>, </a:t>
            </a:r>
            <a:r>
              <a:rPr lang="en-US" sz="2400" i="1" dirty="0"/>
              <a:t>CRC Press Taylor &amp; Francis Group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Daniel T. Larose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>
                <a:solidFill>
                  <a:srgbClr val="C00000"/>
                </a:solidFill>
              </a:rPr>
              <a:t>nowledge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: an </a:t>
            </a: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en-US" sz="2400" dirty="0" err="1">
                <a:solidFill>
                  <a:srgbClr val="C00000"/>
                </a:solidFill>
              </a:rPr>
              <a:t>ntroduction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>
                <a:solidFill>
                  <a:srgbClr val="C00000"/>
                </a:solidFill>
              </a:rPr>
              <a:t>ining</a:t>
            </a:r>
            <a:r>
              <a:rPr lang="id-ID" sz="2400" dirty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Sons</a:t>
            </a:r>
            <a:r>
              <a:rPr lang="id-ID" sz="2400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Ethem</a:t>
            </a:r>
            <a:r>
              <a:rPr lang="en-US" sz="2400" dirty="0"/>
              <a:t> </a:t>
            </a:r>
            <a:r>
              <a:rPr lang="en-US" sz="2400" dirty="0" err="1"/>
              <a:t>Alpaydin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Introduction to Machine Learning</a:t>
            </a:r>
            <a:r>
              <a:rPr lang="en-US" sz="2400" dirty="0"/>
              <a:t>, 3rd ed., </a:t>
            </a:r>
            <a:r>
              <a:rPr lang="en-US" sz="2400" i="1" dirty="0"/>
              <a:t>MIT Press</a:t>
            </a:r>
            <a:r>
              <a:rPr lang="en-US" sz="2400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Florin </a:t>
            </a:r>
            <a:r>
              <a:rPr lang="en-US" sz="2400" dirty="0" err="1"/>
              <a:t>Gorunescu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 Concepts, Models and Techniques</a:t>
            </a:r>
            <a:r>
              <a:rPr lang="id-ID" sz="2400" dirty="0"/>
              <a:t>, </a:t>
            </a:r>
            <a:r>
              <a:rPr lang="en-US" sz="2400" i="1" dirty="0"/>
              <a:t>Springer</a:t>
            </a:r>
            <a:r>
              <a:rPr lang="id-ID" sz="2400" dirty="0"/>
              <a:t>, </a:t>
            </a:r>
            <a:r>
              <a:rPr lang="en-US" sz="2400" dirty="0"/>
              <a:t> 2011 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Oded</a:t>
            </a:r>
            <a:r>
              <a:rPr lang="en-US" sz="2400" dirty="0"/>
              <a:t> </a:t>
            </a:r>
            <a:r>
              <a:rPr lang="en-US" sz="2400" dirty="0" err="1"/>
              <a:t>Maimon</a:t>
            </a:r>
            <a:r>
              <a:rPr lang="en-US" sz="2400" dirty="0"/>
              <a:t> </a:t>
            </a:r>
            <a:r>
              <a:rPr lang="id-ID" sz="2400" dirty="0" err="1"/>
              <a:t>and</a:t>
            </a:r>
            <a:r>
              <a:rPr lang="en-US" sz="2400" dirty="0"/>
              <a:t> </a:t>
            </a:r>
            <a:r>
              <a:rPr lang="en-US" sz="2400" dirty="0" err="1"/>
              <a:t>Lior</a:t>
            </a:r>
            <a:r>
              <a:rPr lang="en-US" sz="2400" dirty="0"/>
              <a:t> </a:t>
            </a:r>
            <a:r>
              <a:rPr lang="en-US" sz="2400" dirty="0" err="1"/>
              <a:t>Rokach</a:t>
            </a:r>
            <a:r>
              <a:rPr lang="id-ID" sz="2400" dirty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 and Knowledge Discovery Handbook</a:t>
            </a:r>
            <a:r>
              <a:rPr lang="id-ID" sz="2400" dirty="0">
                <a:solidFill>
                  <a:srgbClr val="C00000"/>
                </a:solidFill>
              </a:rPr>
              <a:t> Second </a:t>
            </a:r>
            <a:r>
              <a:rPr lang="id-ID" sz="2400" dirty="0" err="1">
                <a:solidFill>
                  <a:srgbClr val="C00000"/>
                </a:solidFill>
              </a:rPr>
              <a:t>Edition</a:t>
            </a:r>
            <a:r>
              <a:rPr lang="id-ID" sz="2400" dirty="0"/>
              <a:t>, </a:t>
            </a:r>
            <a:r>
              <a:rPr lang="id-ID" sz="2400" i="1" dirty="0" err="1"/>
              <a:t>Springer</a:t>
            </a:r>
            <a:r>
              <a:rPr lang="id-ID" sz="2400" dirty="0"/>
              <a:t>,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Warren Liao and </a:t>
            </a:r>
            <a:r>
              <a:rPr lang="en-US" sz="2400" dirty="0" err="1"/>
              <a:t>Evangelos</a:t>
            </a:r>
            <a:r>
              <a:rPr lang="en-US" sz="2400" dirty="0"/>
              <a:t> </a:t>
            </a:r>
            <a:r>
              <a:rPr lang="en-US" sz="2400" dirty="0" err="1"/>
              <a:t>Triantaphyllou</a:t>
            </a:r>
            <a:r>
              <a:rPr lang="id-ID" sz="2400" dirty="0"/>
              <a:t> (</a:t>
            </a:r>
            <a:r>
              <a:rPr lang="id-ID" sz="2400" dirty="0" err="1"/>
              <a:t>eds</a:t>
            </a:r>
            <a:r>
              <a:rPr lang="id-ID" sz="2400" dirty="0"/>
              <a:t>.), </a:t>
            </a:r>
            <a:r>
              <a:rPr lang="en-US" sz="2400" dirty="0">
                <a:solidFill>
                  <a:srgbClr val="C00000"/>
                </a:solidFill>
              </a:rPr>
              <a:t>Recent Advances in Data Mining of Enterprise Data: Algorithms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and Applications</a:t>
            </a:r>
            <a:r>
              <a:rPr lang="id-ID" sz="2400" dirty="0"/>
              <a:t>, </a:t>
            </a:r>
            <a:r>
              <a:rPr lang="id-ID" sz="2400" i="1" dirty="0"/>
              <a:t>World </a:t>
            </a:r>
            <a:r>
              <a:rPr lang="id-ID" sz="2400" i="1" dirty="0" err="1"/>
              <a:t>Scientific</a:t>
            </a:r>
            <a:r>
              <a:rPr lang="id-ID" sz="2400" dirty="0"/>
              <a:t>, 2007</a:t>
            </a:r>
            <a:r>
              <a:rPr lang="en-US" sz="2400" dirty="0"/>
              <a:t> </a:t>
            </a: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Referensi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24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may have parts</a:t>
            </a:r>
          </a:p>
          <a:p>
            <a:endParaRPr lang="en-US" dirty="0" smtClean="0"/>
          </a:p>
          <a:p>
            <a:r>
              <a:rPr lang="en-US" dirty="0" smtClean="0"/>
              <a:t>The different parts of the data may have relationships </a:t>
            </a:r>
          </a:p>
          <a:p>
            <a:endParaRPr lang="en-US" dirty="0" smtClean="0"/>
          </a:p>
          <a:p>
            <a:r>
              <a:rPr lang="en-US" dirty="0" smtClean="0"/>
              <a:t>More generally, data may have structure</a:t>
            </a:r>
          </a:p>
          <a:p>
            <a:endParaRPr lang="en-US" dirty="0"/>
          </a:p>
          <a:p>
            <a:r>
              <a:rPr lang="en-US" dirty="0" smtClean="0"/>
              <a:t>Data can be incomplete</a:t>
            </a:r>
          </a:p>
          <a:p>
            <a:endParaRPr lang="en-US" dirty="0" smtClean="0"/>
          </a:p>
          <a:p>
            <a:r>
              <a:rPr lang="en-US" dirty="0" smtClean="0"/>
              <a:t>We will discuss this in more detail later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Complete View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7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695400" y="1340768"/>
            <a:ext cx="110902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dirty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But properties of attribute values can be different</a:t>
            </a: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8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49058" y="1300309"/>
            <a:ext cx="11135574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</a:pPr>
            <a:r>
              <a:rPr lang="en-US" sz="2400" dirty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647700"/>
            <a:ext cx="8585200" cy="685800"/>
          </a:xfrm>
        </p:spPr>
        <p:txBody>
          <a:bodyPr/>
          <a:lstStyle/>
          <a:p>
            <a:r>
              <a:rPr lang="en-US" dirty="0" smtClean="0"/>
              <a:t>Measurement of Length 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643393"/>
              </p:ext>
            </p:extLst>
          </p:nvPr>
        </p:nvGraphicFramePr>
        <p:xfrm>
          <a:off x="2807150" y="1986109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150" y="1986109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9120336" y="3250617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1271464" y="3284984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only the ordering property of  length.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0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"/>
          <p:cNvSpPr>
            <a:spLocks noGrp="1" noChangeArrowheads="1"/>
          </p:cNvSpPr>
          <p:nvPr>
            <p:ph idx="1"/>
          </p:nvPr>
        </p:nvSpPr>
        <p:spPr>
          <a:xfrm>
            <a:off x="695400" y="1295400"/>
            <a:ext cx="11233248" cy="5181600"/>
          </a:xfrm>
        </p:spPr>
        <p:txBody>
          <a:bodyPr/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time, counts </a:t>
            </a:r>
            <a:endParaRPr lang="en-US" dirty="0" smtClean="0"/>
          </a:p>
        </p:txBody>
      </p:sp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Attributes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3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B5E6EC8-E3C0-4621-AAC5-6E5A3F666015}"/>
  <p:tag name="GENSWF_ADVANCE_TIME" val="5"/>
  <p:tag name="TIMING" val="|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6310</TotalTime>
  <Words>2561</Words>
  <Application>Microsoft Office PowerPoint</Application>
  <PresentationFormat>Widescreen</PresentationFormat>
  <Paragraphs>464</Paragraphs>
  <Slides>56</Slides>
  <Notes>20</Notes>
  <HiddenSlides>11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ＭＳ Ｐゴシック</vt:lpstr>
      <vt:lpstr>Arial</vt:lpstr>
      <vt:lpstr>Bebas Neue</vt:lpstr>
      <vt:lpstr>Calibri</vt:lpstr>
      <vt:lpstr>Calibri Light</vt:lpstr>
      <vt:lpstr>Lato</vt:lpstr>
      <vt:lpstr>Monotype Sorts</vt:lpstr>
      <vt:lpstr>Sylfaen</vt:lpstr>
      <vt:lpstr>Symbol</vt:lpstr>
      <vt:lpstr>Times New Roman</vt:lpstr>
      <vt:lpstr>Verdana</vt:lpstr>
      <vt:lpstr>Wingdings</vt:lpstr>
      <vt:lpstr>powerpoint-template-apr7</vt:lpstr>
      <vt:lpstr>3_Custom Design</vt:lpstr>
      <vt:lpstr>Image</vt:lpstr>
      <vt:lpstr>Document</vt:lpstr>
      <vt:lpstr>VISIO</vt:lpstr>
      <vt:lpstr>Visio</vt:lpstr>
      <vt:lpstr>FAKULTAS TEKNOLOGI INFORMASI</vt:lpstr>
      <vt:lpstr>DATA DAN DATA PRE-PROCESSING</vt:lpstr>
      <vt:lpstr>Tujuan Pembelajaran</vt:lpstr>
      <vt:lpstr>Topik Pembahasan</vt:lpstr>
      <vt:lpstr>PowerPoint Presentation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3.2 Data Preprocessing</vt:lpstr>
      <vt:lpstr>CRISP-DM</vt:lpstr>
      <vt:lpstr>Why Preprocess the Data?</vt:lpstr>
      <vt:lpstr>Major Tasks in Data Preprocessing</vt:lpstr>
      <vt:lpstr>3.3 Data Cleaning</vt:lpstr>
      <vt:lpstr>Data Cleaning</vt:lpstr>
      <vt:lpstr>Incomplete (Missing) Data</vt:lpstr>
      <vt:lpstr>MissingDataSet.csv</vt:lpstr>
      <vt:lpstr>Contoh Missing Data</vt:lpstr>
      <vt:lpstr>How to Handle Missing Data?</vt:lpstr>
      <vt:lpstr>Missing Value Detection</vt:lpstr>
      <vt:lpstr>PowerPoint Presentation</vt:lpstr>
      <vt:lpstr>Noisy Data</vt:lpstr>
      <vt:lpstr>How to Handle Noisy Data?</vt:lpstr>
      <vt:lpstr>Data Cleaning as a Process</vt:lpstr>
      <vt:lpstr>PowerPoint Presentation</vt:lpstr>
      <vt:lpstr>Kesimpulan</vt:lpstr>
      <vt:lpstr>Referensi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379</cp:revision>
  <dcterms:created xsi:type="dcterms:W3CDTF">2011-05-21T14:11:58Z</dcterms:created>
  <dcterms:modified xsi:type="dcterms:W3CDTF">2020-10-12T14:40:47Z</dcterms:modified>
</cp:coreProperties>
</file>